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57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21" r:id="rId27"/>
    <p:sldId id="322" r:id="rId28"/>
    <p:sldId id="323" r:id="rId29"/>
    <p:sldId id="324" r:id="rId30"/>
    <p:sldId id="325" r:id="rId31"/>
    <p:sldId id="327" r:id="rId32"/>
    <p:sldId id="326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8" r:id="rId42"/>
    <p:sldId id="336" r:id="rId43"/>
    <p:sldId id="337" r:id="rId44"/>
    <p:sldId id="305" r:id="rId45"/>
    <p:sldId id="339" r:id="rId46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66"/>
    <a:srgbClr val="0000FF"/>
    <a:srgbClr val="DECDC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96" autoAdjust="0"/>
    <p:restoredTop sz="90603" autoAdjust="0"/>
  </p:normalViewPr>
  <p:slideViewPr>
    <p:cSldViewPr>
      <p:cViewPr varScale="1">
        <p:scale>
          <a:sx n="64" d="100"/>
          <a:sy n="64" d="100"/>
        </p:scale>
        <p:origin x="-1572" y="-76"/>
      </p:cViewPr>
      <p:guideLst>
        <p:guide orient="horz" pos="1008"/>
        <p:guide pos="288"/>
        <p:guide pos="5424"/>
        <p:guide pos="30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6F5F9E7-A3B6-4271-A015-94D7EBC43899}" type="datetimeFigureOut">
              <a:rPr lang="en-US"/>
              <a:pPr>
                <a:defRPr/>
              </a:pPr>
              <a:t>8/21/2011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B41B1EBF-7C94-4FE9-85F8-60083612956A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44023DB-B433-47CD-A78D-61078E28CCB2}" type="datetimeFigureOut">
              <a:rPr lang="en-US"/>
              <a:pPr>
                <a:defRPr/>
              </a:pPr>
              <a:t>8/21/2011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A86B332-F6A5-4793-98FA-61B9EDB854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6A5632E-7E62-436A-AD29-295A459B7483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the protective features built in to remote assistance.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that although you must purchase licenses for a server</a:t>
            </a:r>
            <a:r>
              <a:rPr lang="en-US" baseline="0" dirty="0" smtClean="0"/>
              <a:t> to host a large number of clients running Remote Desktop Service, Windows 7 allows a single remote desktop connection for administrative purposes, without the need for a separate license.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some of the settings in</a:t>
            </a:r>
            <a:r>
              <a:rPr lang="en-US" baseline="0" dirty="0" smtClean="0"/>
              <a:t> Remote Desktop Connection Client.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</a:t>
            </a:r>
            <a:r>
              <a:rPr lang="en-US" baseline="0" dirty="0" smtClean="0"/>
              <a:t> Windows Remote Management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the syntax</a:t>
            </a:r>
            <a:r>
              <a:rPr lang="en-US" baseline="0" dirty="0" smtClean="0"/>
              <a:t> of the </a:t>
            </a:r>
            <a:r>
              <a:rPr lang="en-US" baseline="0" dirty="0" err="1" smtClean="0"/>
              <a:t>winrs</a:t>
            </a:r>
            <a:r>
              <a:rPr lang="en-US" baseline="0" dirty="0" smtClean="0"/>
              <a:t> command.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</a:t>
            </a:r>
            <a:r>
              <a:rPr lang="en-US" dirty="0" err="1" smtClean="0"/>
              <a:t>PowerShell</a:t>
            </a:r>
            <a:r>
              <a:rPr lang="en-US" dirty="0" smtClean="0"/>
              <a:t> Remote Commands and the syntax.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the Windows Startup Process changed drastically with</a:t>
            </a:r>
            <a:r>
              <a:rPr lang="en-US" baseline="0" dirty="0" smtClean="0"/>
              <a:t> Windows Vista and is the same in Windows 7. There is a chart that can be referenced for users who have previous Windows Startup process knowledge.</a:t>
            </a:r>
          </a:p>
          <a:p>
            <a:r>
              <a:rPr lang="en-US" baseline="0" dirty="0" smtClean="0"/>
              <a:t>Describe the Windows 7 Startup Process.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how to use your knowledge of the startup process to help you troubleshoot problems that occur</a:t>
            </a:r>
            <a:r>
              <a:rPr lang="en-US" baseline="0" dirty="0" smtClean="0"/>
              <a:t> during the different phases – on next slides.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the tools that can be used to troubleshoot Windows</a:t>
            </a:r>
            <a:r>
              <a:rPr lang="en-US" baseline="0" dirty="0" smtClean="0"/>
              <a:t> Startup Failures. They will be described in more detail on the following slides.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</a:t>
            </a:r>
            <a:r>
              <a:rPr lang="en-US" baseline="0" dirty="0" smtClean="0"/>
              <a:t> the setting you can modify on the Startup and Recovery Dialog Box to modify the BCD.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dirty="0" smtClean="0"/>
              <a:t>Outline the material you are going to cover in this lesson. Do not go into detail as each of these points will be expanded on in</a:t>
            </a:r>
            <a:r>
              <a:rPr lang="en-US" baseline="0" dirty="0" smtClean="0"/>
              <a:t> the lesson. You may also want to mention the Technology Skills that are being covered for the Certification exam also.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the settings in the System Configuration Tool that can modify the boot process.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the purpose of Boot Logging and how you</a:t>
            </a:r>
            <a:r>
              <a:rPr lang="en-US" baseline="0" dirty="0" smtClean="0"/>
              <a:t> enable it.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Windows</a:t>
            </a:r>
            <a:r>
              <a:rPr lang="en-US" baseline="0" dirty="0" smtClean="0"/>
              <a:t> RE.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each tool that is available in</a:t>
            </a:r>
            <a:r>
              <a:rPr lang="en-US" baseline="0" dirty="0" smtClean="0"/>
              <a:t> the System Recovery Tools window.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</a:t>
            </a:r>
            <a:r>
              <a:rPr lang="en-US" dirty="0" err="1" smtClean="0"/>
              <a:t>BranchCache</a:t>
            </a:r>
            <a:r>
              <a:rPr lang="en-US" dirty="0" smtClean="0"/>
              <a:t>.</a:t>
            </a:r>
            <a:r>
              <a:rPr lang="en-US" baseline="0" dirty="0" smtClean="0"/>
              <a:t> More details on the following slides.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the two operational modes of </a:t>
            </a:r>
            <a:r>
              <a:rPr lang="en-US" dirty="0" err="1" smtClean="0"/>
              <a:t>BranchCache</a:t>
            </a:r>
            <a:r>
              <a:rPr lang="en-US" dirty="0" smtClean="0"/>
              <a:t>: Distributed Cache Mode</a:t>
            </a:r>
            <a:r>
              <a:rPr lang="en-US" baseline="0" dirty="0" smtClean="0"/>
              <a:t> and Hosted Cache Mode and the requirements of each.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the Backup and Restore</a:t>
            </a:r>
            <a:r>
              <a:rPr lang="en-US" baseline="0" dirty="0" smtClean="0"/>
              <a:t> Program. See the next slide for the fully configured backup, running.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 the contents of the screen shot.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System Image Backup. Mention that it was called Complete PC</a:t>
            </a:r>
            <a:r>
              <a:rPr lang="en-US" baseline="0" dirty="0" smtClean="0"/>
              <a:t> in Vista.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Describe the purpose of a System Repair</a:t>
            </a:r>
            <a:r>
              <a:rPr lang="en-US" baseline="0" dirty="0" smtClean="0"/>
              <a:t> Disk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troubleshooting.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 dirty="0" smtClean="0"/>
              <a:t>Review the Skill Summary</a:t>
            </a:r>
            <a:r>
              <a:rPr lang="en-US" baseline="0" dirty="0" smtClean="0"/>
              <a:t> to wrap up your lesson.</a:t>
            </a:r>
            <a:endParaRPr lang="en-US" dirty="0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E8667AA-0A99-457E-8A5B-B4AE6594A6CA}" type="slidenum">
              <a:rPr lang="en-US" smtClean="0"/>
              <a:pPr/>
              <a:t>44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the troubleshooting procedure, perhaps using an actual example.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 some of the tools that can be used for</a:t>
            </a:r>
            <a:r>
              <a:rPr lang="en-US" baseline="0" dirty="0" smtClean="0"/>
              <a:t> troubleshooting from Table 11-1 in the text book.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the concept of REMOTE access and troubleshooting</a:t>
            </a:r>
            <a:r>
              <a:rPr lang="en-US" baseline="0" dirty="0" smtClean="0"/>
              <a:t> and its advantages. Briefly introduce each tool as they will be discussed in detail in the next slides.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the concepts of Redirecting a Snap-in and Creating a Remote</a:t>
            </a:r>
            <a:r>
              <a:rPr lang="en-US" baseline="0" dirty="0" smtClean="0"/>
              <a:t> Console. Demonstrate with a custom MMC, if possible.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Discuss</a:t>
            </a:r>
            <a:r>
              <a:rPr lang="en-US" baseline="0" dirty="0" smtClean="0"/>
              <a:t> the options on the System Properties dialog box that pertain to Remote Assistance.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the concept</a:t>
            </a:r>
            <a:r>
              <a:rPr lang="en-US" baseline="0" dirty="0" smtClean="0"/>
              <a:t> of creating an invitation.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6B332-F6A5-4793-98FA-61B9EDB8547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4DF22-487D-4160-A7CF-DB30A6BF380B}" type="datetimeFigureOut">
              <a:rPr lang="en-US"/>
              <a:pPr>
                <a:defRPr/>
              </a:pPr>
              <a:t>8/21/2011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F499B5-F26A-45DE-BDAE-0145FADDDF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0CECF-F56E-480F-806A-1942E59F71DF}" type="datetimeFigureOut">
              <a:rPr lang="en-US"/>
              <a:pPr>
                <a:defRPr/>
              </a:pPr>
              <a:t>8/21/2011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0E4B4-3331-4CF0-95D6-A9E19F28CC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8BE2C-F970-41FB-8B6C-27009B26EAF3}" type="datetimeFigureOut">
              <a:rPr lang="en-US"/>
              <a:pPr>
                <a:defRPr/>
              </a:pPr>
              <a:t>8/21/2011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9A37D-1430-4EDF-A520-300CB2A3F2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E96A58-22BD-4182-B658-23B96915FA56}" type="datetimeFigureOut">
              <a:rPr lang="en-US"/>
              <a:pPr>
                <a:defRPr/>
              </a:pPr>
              <a:t>8/21/2011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8376A-A13F-4293-BD6F-4A4747612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739B3-92E8-415F-9094-378CB5296A64}" type="datetimeFigureOut">
              <a:rPr lang="en-US"/>
              <a:pPr>
                <a:defRPr/>
              </a:pPr>
              <a:t>8/21/2011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2A84C-9877-476A-BCD1-A9B29F6642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0CAE7-6163-4256-B26C-3682EAF83B4A}" type="datetimeFigureOut">
              <a:rPr lang="en-US"/>
              <a:pPr>
                <a:defRPr/>
              </a:pPr>
              <a:t>8/21/2011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A76E3-F1C2-4988-AE12-A8268C2612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12823-1174-4A0A-8E4E-04EB112C68DA}" type="datetimeFigureOut">
              <a:rPr lang="en-US"/>
              <a:pPr>
                <a:defRPr/>
              </a:pPr>
              <a:t>8/21/2011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2F053-3CF7-485B-A345-814D7F79C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BF181-AB02-468D-BA3F-E85592D53B61}" type="datetimeFigureOut">
              <a:rPr lang="en-US"/>
              <a:pPr>
                <a:defRPr/>
              </a:pPr>
              <a:t>8/21/2011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8EC96-FA35-49CE-A69A-A051A946A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41489-B859-45FB-87A7-2972B42DAF2B}" type="datetimeFigureOut">
              <a:rPr lang="en-US"/>
              <a:pPr>
                <a:defRPr/>
              </a:pPr>
              <a:t>8/21/2011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FDF68-D10C-4FD2-9858-568ED57D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77222-88EA-4506-95B4-FCB885EFBC35}" type="datetimeFigureOut">
              <a:rPr lang="en-US"/>
              <a:pPr>
                <a:defRPr/>
              </a:pPr>
              <a:t>8/21/2011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537AB-D698-4754-8A30-040B187252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64AC-4122-4A19-8326-E3D6B8A144D1}" type="datetimeFigureOut">
              <a:rPr lang="en-US"/>
              <a:pPr>
                <a:defRPr/>
              </a:pPr>
              <a:t>8/21/2011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3303D-C728-42D3-8C79-198D9ED09A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0802C-9091-4D9D-8164-B6235F710CE3}" type="datetimeFigureOut">
              <a:rPr lang="en-US"/>
              <a:pPr>
                <a:defRPr/>
              </a:pPr>
              <a:t>8/21/2011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EF006-13A8-429B-A1E2-830F3D8D7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CD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418596" y="435546"/>
            <a:ext cx="8306809" cy="603387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030" name="Straight Connector 7"/>
          <p:cNvCxnSpPr>
            <a:cxnSpLocks noChangeShapeType="1"/>
          </p:cNvCxnSpPr>
          <p:nvPr userDrawn="1"/>
        </p:nvCxnSpPr>
        <p:spPr bwMode="auto">
          <a:xfrm>
            <a:off x="533400" y="1447800"/>
            <a:ext cx="8077200" cy="1588"/>
          </a:xfrm>
          <a:prstGeom prst="line">
            <a:avLst/>
          </a:prstGeom>
          <a:noFill/>
          <a:ln w="57150" algn="ctr">
            <a:solidFill>
              <a:srgbClr val="000080"/>
            </a:solidFill>
            <a:round/>
            <a:headEnd/>
            <a:tailEnd/>
          </a:ln>
        </p:spPr>
      </p:cxn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C5D6DF97-E2FD-4ABA-93DB-76E431F57BE6}" type="datetimeFigureOut">
              <a:rPr lang="en-US"/>
              <a:pPr>
                <a:defRPr/>
              </a:pPr>
              <a:t>8/21/2011</a:t>
            </a:fld>
            <a:endParaRPr lang="en-US" dirty="0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fld id="{6535FB20-7BA0-4A96-9DA9-B9F9BA554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CC"/>
          </a:solidFill>
          <a:effectLst>
            <a:outerShdw blurRad="38100" dist="38100" dir="2700000" algn="tl">
              <a:srgbClr val="000000"/>
            </a:outerShdw>
          </a:effectLst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CC"/>
        </a:buClr>
        <a:buChar char="–"/>
        <a:defRPr sz="3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1452563"/>
            <a:ext cx="8532813" cy="3043237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18596" y="1528074"/>
            <a:ext cx="8306809" cy="2889482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286000"/>
            <a:ext cx="8534400" cy="898525"/>
          </a:xfrm>
        </p:spPr>
        <p:txBody>
          <a:bodyPr lIns="45720" rIns="45720">
            <a:normAutofit/>
          </a:bodyPr>
          <a:lstStyle/>
          <a:p>
            <a:pPr algn="r" eaLnBrk="1" hangingPunct="1">
              <a:defRPr/>
            </a:pPr>
            <a:r>
              <a:rPr lang="en-US" sz="4200" dirty="0" smtClean="0"/>
              <a:t>Administering Windows 7</a:t>
            </a:r>
          </a:p>
        </p:txBody>
      </p:sp>
      <p:sp>
        <p:nvSpPr>
          <p:cNvPr id="2055" name="Subtitle 2"/>
          <p:cNvSpPr>
            <a:spLocks noGrp="1"/>
          </p:cNvSpPr>
          <p:nvPr>
            <p:ph type="body" idx="1"/>
          </p:nvPr>
        </p:nvSpPr>
        <p:spPr>
          <a:xfrm>
            <a:off x="304800" y="3124200"/>
            <a:ext cx="8183563" cy="1066800"/>
          </a:xfrm>
        </p:spPr>
        <p:txBody>
          <a:bodyPr lIns="182880" tIns="0"/>
          <a:lstStyle/>
          <a:p>
            <a:pPr marL="36513" indent="0" algn="r" eaLnBrk="1" hangingPunct="1">
              <a:spcBef>
                <a:spcPct val="0"/>
              </a:spcBef>
              <a:buFontTx/>
              <a:buNone/>
            </a:pPr>
            <a:r>
              <a:rPr lang="en-US" sz="2800" dirty="0" smtClean="0"/>
              <a:t>Lesson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an Invitation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Client must issue an invitation and send it to an expert</a:t>
            </a:r>
          </a:p>
          <a:p>
            <a:r>
              <a:rPr lang="en-CA" dirty="0" smtClean="0"/>
              <a:t>Can be sent via email or saved to a file and sent using alternate method</a:t>
            </a:r>
          </a:p>
          <a:p>
            <a:pPr>
              <a:buNone/>
            </a:pPr>
            <a:endParaRPr lang="en-C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0"/>
            <a:ext cx="42862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Securing Remote Assistance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Because of the potential damage that could be done by the wrong assistant, there are many protective features built in:</a:t>
            </a:r>
          </a:p>
          <a:p>
            <a:pPr lvl="1"/>
            <a:r>
              <a:rPr lang="en-CA" dirty="0" smtClean="0"/>
              <a:t>Invitations</a:t>
            </a:r>
          </a:p>
          <a:p>
            <a:pPr lvl="1"/>
            <a:r>
              <a:rPr lang="en-CA" dirty="0" smtClean="0"/>
              <a:t>Interactive connectivity</a:t>
            </a:r>
          </a:p>
          <a:p>
            <a:pPr lvl="1"/>
            <a:r>
              <a:rPr lang="en-CA" dirty="0" smtClean="0"/>
              <a:t>Client-side control</a:t>
            </a:r>
          </a:p>
          <a:p>
            <a:pPr lvl="1"/>
            <a:r>
              <a:rPr lang="en-CA" dirty="0" smtClean="0"/>
              <a:t>Remote control configuration</a:t>
            </a:r>
          </a:p>
          <a:p>
            <a:pPr lvl="1"/>
            <a:r>
              <a:rPr lang="en-CA" dirty="0" smtClean="0"/>
              <a:t>Firewalls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Remote Desktop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Administrative feature enabling users to access computers from remote locations with no interaction required from the remote site</a:t>
            </a:r>
          </a:p>
          <a:p>
            <a:r>
              <a:rPr lang="en-CA" dirty="0" smtClean="0"/>
              <a:t>When connected, it is just like sitting in front of the computer</a:t>
            </a:r>
          </a:p>
          <a:p>
            <a:r>
              <a:rPr lang="en-CA" dirty="0" smtClean="0"/>
              <a:t>Usually used for administrators to connect to servers that are not easily accessible</a:t>
            </a:r>
          </a:p>
          <a:p>
            <a:r>
              <a:rPr lang="en-CA" dirty="0" smtClean="0"/>
              <a:t>Uses an implementation of Remote Desktop Services from Windows Server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Remote Desktop Connection Client</a:t>
            </a:r>
            <a:endParaRPr lang="en-C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29000"/>
            <a:ext cx="3571875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to connect to</a:t>
            </a:r>
            <a:br>
              <a:rPr lang="en-US" dirty="0" smtClean="0"/>
            </a:br>
            <a:r>
              <a:rPr lang="en-US" dirty="0" smtClean="0"/>
              <a:t>the remote computer</a:t>
            </a:r>
            <a:endParaRPr lang="en-CA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6775" y="1752600"/>
            <a:ext cx="393382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Windows Remote Management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Execute programs from the command line on remote computers without having to open a Remote Desktop session:</a:t>
            </a:r>
          </a:p>
          <a:p>
            <a:pPr lvl="1">
              <a:buNone/>
            </a:pP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Winrm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quickconfig</a:t>
            </a: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endParaRPr lang="en-CA" sz="2800" b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508046"/>
            <a:ext cx="5695950" cy="2892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WinRS.exe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Remote Management has been configured, you can execute commands on remote computers who have also been configured:</a:t>
            </a:r>
          </a:p>
          <a:p>
            <a:pPr>
              <a:buNone/>
            </a:pPr>
            <a:endParaRPr lang="en-US" sz="20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1800" b="1" dirty="0" err="1" smtClean="0">
                <a:latin typeface="Courier New" pitchFamily="49" charset="0"/>
                <a:cs typeface="Courier New" pitchFamily="49" charset="0"/>
              </a:rPr>
              <a:t>winrs</a:t>
            </a:r>
            <a:r>
              <a:rPr lang="en-US" sz="1800" b="1" dirty="0" smtClean="0">
                <a:latin typeface="Courier New" pitchFamily="49" charset="0"/>
                <a:cs typeface="Courier New" pitchFamily="49" charset="0"/>
              </a:rPr>
              <a:t> –r:computer [-u:user] [-p:password] command</a:t>
            </a:r>
            <a:endParaRPr lang="en-CA" sz="18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PowerShell</a:t>
            </a:r>
            <a:r>
              <a:rPr lang="en-US" dirty="0" smtClean="0"/>
              <a:t> Remote Commands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the Windows Remote Management service to be configured and running on both computers:</a:t>
            </a:r>
          </a:p>
          <a:p>
            <a:pPr>
              <a:buNone/>
            </a:pPr>
            <a:endParaRPr lang="en-US" sz="2400" b="1" dirty="0" smtClean="0">
              <a:latin typeface="Courier New" pitchFamily="49" charset="0"/>
              <a:cs typeface="Courier New" pitchFamily="49" charset="0"/>
            </a:endParaRPr>
          </a:p>
          <a:p>
            <a:pPr lvl="1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icm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computer {command}</a:t>
            </a:r>
            <a:endParaRPr lang="en-CA" sz="22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the Windows 7 Startup Process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process is substantially different from those of Windows XP and other NT-based Windows versions:</a:t>
            </a:r>
          </a:p>
          <a:p>
            <a:pPr lvl="1"/>
            <a:r>
              <a:rPr lang="en-CA" dirty="0" smtClean="0"/>
              <a:t>Power-on self–test (POST) phase</a:t>
            </a:r>
          </a:p>
          <a:p>
            <a:pPr lvl="1"/>
            <a:r>
              <a:rPr lang="en-CA" dirty="0" smtClean="0"/>
              <a:t>Initial </a:t>
            </a:r>
            <a:r>
              <a:rPr lang="en-CA" dirty="0" err="1" smtClean="0"/>
              <a:t>startup</a:t>
            </a:r>
            <a:r>
              <a:rPr lang="en-CA" dirty="0" smtClean="0"/>
              <a:t> phase</a:t>
            </a:r>
          </a:p>
          <a:p>
            <a:pPr lvl="1"/>
            <a:r>
              <a:rPr lang="en-CA" dirty="0" smtClean="0"/>
              <a:t>Windows Boot Manager phase – Reads BCD</a:t>
            </a:r>
          </a:p>
          <a:p>
            <a:pPr lvl="1"/>
            <a:r>
              <a:rPr lang="en-CA" dirty="0" smtClean="0"/>
              <a:t>Windows Boot Loader phase</a:t>
            </a:r>
          </a:p>
          <a:p>
            <a:pPr lvl="1"/>
            <a:r>
              <a:rPr lang="en-CA" dirty="0" smtClean="0"/>
              <a:t>Kernel loading phase</a:t>
            </a:r>
          </a:p>
          <a:p>
            <a:pPr lvl="1"/>
            <a:r>
              <a:rPr lang="en-CA" dirty="0" smtClean="0"/>
              <a:t>Logon phase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CA" dirty="0" smtClean="0"/>
              <a:t>Power-on self–test (POST)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PC is turned on the either</a:t>
            </a:r>
          </a:p>
          <a:p>
            <a:pPr lvl="1"/>
            <a:r>
              <a:rPr lang="en-US" dirty="0" smtClean="0"/>
              <a:t>BIOS</a:t>
            </a:r>
          </a:p>
          <a:p>
            <a:pPr lvl="1"/>
            <a:r>
              <a:rPr lang="en-US" dirty="0" smtClean="0"/>
              <a:t>EFI</a:t>
            </a:r>
          </a:p>
          <a:p>
            <a:r>
              <a:rPr lang="en-US" dirty="0" smtClean="0"/>
              <a:t>runs a hardware self-test procedure that</a:t>
            </a:r>
          </a:p>
          <a:p>
            <a:pPr lvl="1"/>
            <a:r>
              <a:rPr lang="en-US" dirty="0" smtClean="0"/>
              <a:t>Detects devices installed in the system</a:t>
            </a:r>
          </a:p>
          <a:p>
            <a:pPr lvl="1"/>
            <a:r>
              <a:rPr lang="en-US" dirty="0" smtClean="0"/>
              <a:t>configures them using settings stored in non-volatile memory</a:t>
            </a:r>
          </a:p>
          <a:p>
            <a:pPr lvl="1"/>
            <a:r>
              <a:rPr lang="en-US" dirty="0" smtClean="0"/>
              <a:t>After main POST any devices with there own BIOS will run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Initial </a:t>
            </a:r>
            <a:r>
              <a:rPr lang="en-CA" dirty="0" err="1" smtClean="0"/>
              <a:t>startup</a:t>
            </a:r>
            <a:r>
              <a:rPr lang="en-CA" dirty="0" smtClean="0"/>
              <a:t>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system reads the BIOS settings to determine which hardware device it should use to boot the computer</a:t>
            </a:r>
          </a:p>
          <a:p>
            <a:r>
              <a:rPr lang="en-US" sz="2800" dirty="0" smtClean="0"/>
              <a:t>from a hard disk, the system loads the master boot record (MBR) from the disk and locates the active (bootable) partition</a:t>
            </a:r>
          </a:p>
          <a:p>
            <a:r>
              <a:rPr lang="en-US" sz="2800" dirty="0" smtClean="0"/>
              <a:t>The system then loads and runs a stub </a:t>
            </a:r>
            <a:r>
              <a:rPr lang="en-US" sz="2800" dirty="0" err="1" smtClean="0"/>
              <a:t>prograrm</a:t>
            </a:r>
            <a:r>
              <a:rPr lang="en-US" sz="2800" dirty="0" smtClean="0"/>
              <a:t> called </a:t>
            </a:r>
            <a:r>
              <a:rPr lang="en-US" sz="2800" dirty="0" err="1" smtClean="0"/>
              <a:t>Bootmgr</a:t>
            </a:r>
            <a:r>
              <a:rPr lang="en-US" sz="2800" dirty="0" smtClean="0"/>
              <a:t>, which switches the processor from real mode to protected mode and loads the Windows Boot Manager application.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Troubleshoot Windows 7</a:t>
            </a:r>
          </a:p>
          <a:p>
            <a:r>
              <a:rPr lang="en-US" dirty="0" smtClean="0"/>
              <a:t>Use remote access technologies</a:t>
            </a:r>
          </a:p>
          <a:p>
            <a:r>
              <a:rPr lang="en-US" dirty="0" smtClean="0"/>
              <a:t>Troubleshoot installation and startup issues</a:t>
            </a:r>
          </a:p>
          <a:p>
            <a:r>
              <a:rPr lang="en-US" dirty="0" smtClean="0"/>
              <a:t>Understand </a:t>
            </a:r>
            <a:r>
              <a:rPr lang="en-US" dirty="0" err="1" smtClean="0"/>
              <a:t>BranchCache</a:t>
            </a:r>
            <a:endParaRPr lang="en-US" dirty="0" smtClean="0"/>
          </a:p>
          <a:p>
            <a:r>
              <a:rPr lang="en-US" dirty="0" smtClean="0"/>
              <a:t>Use Backup and Restore program</a:t>
            </a:r>
            <a:endParaRPr lang="en-CA" dirty="0"/>
          </a:p>
        </p:txBody>
      </p:sp>
      <p:sp>
        <p:nvSpPr>
          <p:cNvPr id="3075" name="Rectangle 22"/>
          <p:cNvSpPr>
            <a:spLocks noChangeArrowheads="1"/>
          </p:cNvSpPr>
          <p:nvPr/>
        </p:nvSpPr>
        <p:spPr bwMode="auto">
          <a:xfrm>
            <a:off x="457200" y="14478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0000CC"/>
              </a:buClr>
              <a:buFontTx/>
              <a:buChar char="•"/>
            </a:pPr>
            <a:endParaRPr lang="en-US" sz="3200" dirty="0">
              <a:latin typeface="Franklin Gothic Boo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Windows Boot Manager phase – Reads BCD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The system reads the Boot Configuration Data (BCD) registry file</a:t>
            </a:r>
          </a:p>
          <a:p>
            <a:pPr lvl="1"/>
            <a:r>
              <a:rPr lang="en-US" sz="2800" dirty="0" smtClean="0"/>
              <a:t>contains the </a:t>
            </a:r>
            <a:r>
              <a:rPr lang="en-US" sz="2800" dirty="0" err="1" smtClean="0"/>
              <a:t>systemt</a:t>
            </a:r>
            <a:r>
              <a:rPr lang="en-US" sz="2800" dirty="0" smtClean="0"/>
              <a:t> boot menu information</a:t>
            </a:r>
          </a:p>
          <a:p>
            <a:pPr lvl="1"/>
            <a:r>
              <a:rPr lang="en-US" sz="2800" dirty="0" smtClean="0"/>
              <a:t>Provides the user with access to the boot menu</a:t>
            </a:r>
          </a:p>
          <a:p>
            <a:r>
              <a:rPr lang="en-US" sz="2800" dirty="0" smtClean="0"/>
              <a:t>If there is </a:t>
            </a:r>
            <a:r>
              <a:rPr lang="en-US" sz="2800" dirty="0" err="1" smtClean="0"/>
              <a:t>ony</a:t>
            </a:r>
            <a:r>
              <a:rPr lang="en-US" sz="2800" dirty="0" smtClean="0"/>
              <a:t> one operating system the boot menu can only be accessed by </a:t>
            </a:r>
            <a:r>
              <a:rPr lang="en-US" sz="2800" dirty="0" err="1" smtClean="0"/>
              <a:t>presssing</a:t>
            </a:r>
            <a:r>
              <a:rPr lang="en-US" sz="2800" dirty="0" smtClean="0"/>
              <a:t> a </a:t>
            </a:r>
            <a:r>
              <a:rPr lang="en-US" sz="2800" dirty="0" err="1" smtClean="0"/>
              <a:t>speicic</a:t>
            </a:r>
            <a:r>
              <a:rPr lang="en-US" sz="2800" dirty="0" smtClean="0"/>
              <a:t> key a startup.</a:t>
            </a:r>
          </a:p>
          <a:p>
            <a:r>
              <a:rPr lang="en-US" sz="2800" dirty="0" smtClean="0"/>
              <a:t>If there are multiple operating systems the boot menu appears and shows the OS’s available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Windows Boot Loader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phase various operating system elements into memory including but not actually run.</a:t>
            </a:r>
          </a:p>
          <a:p>
            <a:pPr lvl="1"/>
            <a:r>
              <a:rPr lang="en-US" sz="2800" dirty="0" smtClean="0"/>
              <a:t>Windows kernel</a:t>
            </a:r>
          </a:p>
          <a:p>
            <a:pPr lvl="1"/>
            <a:r>
              <a:rPr lang="en-US" sz="2800" dirty="0" smtClean="0"/>
              <a:t>Hardware Abstraction Layer (HAL)</a:t>
            </a:r>
          </a:p>
          <a:p>
            <a:pPr lvl="1"/>
            <a:r>
              <a:rPr lang="en-US" sz="2800" dirty="0" smtClean="0"/>
              <a:t>system registry hive</a:t>
            </a:r>
          </a:p>
          <a:p>
            <a:pPr lvl="2"/>
            <a:r>
              <a:rPr lang="en-US" sz="2400" dirty="0" smtClean="0"/>
              <a:t>A hive is a logical group of keys, </a:t>
            </a:r>
            <a:r>
              <a:rPr lang="en-US" sz="2400" dirty="0" err="1" smtClean="0"/>
              <a:t>subkeys</a:t>
            </a:r>
            <a:r>
              <a:rPr lang="en-US" sz="2400" dirty="0" smtClean="0"/>
              <a:t>, and values in the registry that has a set of supporting files containing backups of its data</a:t>
            </a:r>
            <a:r>
              <a:rPr lang="en-US" dirty="0" smtClean="0"/>
              <a:t>.</a:t>
            </a:r>
          </a:p>
          <a:p>
            <a:pPr lvl="1"/>
            <a:r>
              <a:rPr lang="en-US" sz="2800" dirty="0" smtClean="0"/>
              <a:t>boot class device drivers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Load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runs the Windows Executive (consisting of the Windows kernel and the HAL), which processes the registry hive and initializes the drivers and services specified there</a:t>
            </a:r>
          </a:p>
          <a:p>
            <a:r>
              <a:rPr lang="en-US" dirty="0" smtClean="0"/>
              <a:t>starts the Session Manager, which loads the kernel-mode part of the Win32 subsystem, causing the system to switch from text mode to graphics mode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Kernel Load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loads the user-mode </a:t>
            </a:r>
            <a:r>
              <a:rPr lang="en-US" dirty="0" err="1" smtClean="0"/>
              <a:t>porrion</a:t>
            </a:r>
            <a:r>
              <a:rPr lang="en-US" dirty="0" smtClean="0"/>
              <a:t> of win32, which provides applications with indirect, protected access to the system hardware</a:t>
            </a:r>
          </a:p>
          <a:p>
            <a:r>
              <a:rPr lang="en-US" dirty="0" smtClean="0"/>
              <a:t>performs delayed rename </a:t>
            </a:r>
            <a:r>
              <a:rPr lang="en-US" dirty="0" err="1" smtClean="0"/>
              <a:t>operarions</a:t>
            </a:r>
            <a:r>
              <a:rPr lang="en-US" dirty="0" smtClean="0"/>
              <a:t> resulting from system updates that must replace files that were in use when the update was installed</a:t>
            </a:r>
          </a:p>
          <a:p>
            <a:r>
              <a:rPr lang="en-US" dirty="0" smtClean="0"/>
              <a:t>creates additional virtual memory paging files and starts the Logon Manager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CA" dirty="0" smtClean="0"/>
              <a:t>Logon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) The system loads the</a:t>
            </a:r>
          </a:p>
          <a:p>
            <a:pPr lvl="1"/>
            <a:r>
              <a:rPr lang="en-US" dirty="0" smtClean="0"/>
              <a:t> Service Control Manager (SCM) </a:t>
            </a:r>
          </a:p>
          <a:p>
            <a:pPr lvl="1"/>
            <a:r>
              <a:rPr lang="en-US" dirty="0" smtClean="0"/>
              <a:t> the Local </a:t>
            </a:r>
            <a:r>
              <a:rPr lang="en-US" dirty="0" err="1" smtClean="0"/>
              <a:t>Securiry</a:t>
            </a:r>
            <a:r>
              <a:rPr lang="en-US" dirty="0" smtClean="0"/>
              <a:t> Authority </a:t>
            </a:r>
            <a:r>
              <a:rPr lang="en-US" smtClean="0"/>
              <a:t>(LSA)</a:t>
            </a:r>
            <a:endParaRPr lang="en-US" dirty="0" smtClean="0"/>
          </a:p>
          <a:p>
            <a:r>
              <a:rPr lang="en-US" dirty="0" smtClean="0"/>
              <a:t>Then presents the logon user interface (</a:t>
            </a:r>
            <a:r>
              <a:rPr lang="en-US" dirty="0" err="1" smtClean="0"/>
              <a:t>LogonUI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interface passes the credentials supplied by the user to the LSA for authentication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CA" dirty="0" smtClean="0"/>
              <a:t>Logon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SCM loads the Plug and Play services and drivers that are configured for </a:t>
            </a:r>
            <a:r>
              <a:rPr lang="en-US" dirty="0" err="1" smtClean="0"/>
              <a:t>autoloading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the authentication is successful, the Logon Manager launches</a:t>
            </a:r>
          </a:p>
          <a:p>
            <a:pPr lvl="1"/>
            <a:r>
              <a:rPr lang="en-US" dirty="0" smtClean="0"/>
              <a:t>Userinit.exe, which is responsible for applying group policy settings and running the programs in the Startup group</a:t>
            </a:r>
          </a:p>
          <a:p>
            <a:pPr lvl="1"/>
            <a:r>
              <a:rPr lang="en-US" dirty="0" smtClean="0"/>
              <a:t>then loads the Windows Explorer shell, which provides </a:t>
            </a:r>
            <a:r>
              <a:rPr lang="en-US" dirty="0" err="1" smtClean="0"/>
              <a:t>the'Windows</a:t>
            </a:r>
            <a:r>
              <a:rPr lang="en-US" dirty="0" smtClean="0"/>
              <a:t> desktop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Startup Failures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first step is determining exactly where in the </a:t>
            </a:r>
            <a:r>
              <a:rPr lang="en-CA" dirty="0" err="1" smtClean="0"/>
              <a:t>startup</a:t>
            </a:r>
            <a:r>
              <a:rPr lang="en-CA" dirty="0" smtClean="0"/>
              <a:t> process the failure is occurring:</a:t>
            </a:r>
          </a:p>
          <a:p>
            <a:pPr lvl="1"/>
            <a:r>
              <a:rPr lang="en-CA" dirty="0" smtClean="0"/>
              <a:t>POST failures</a:t>
            </a:r>
          </a:p>
          <a:p>
            <a:pPr lvl="1"/>
            <a:r>
              <a:rPr lang="en-CA" dirty="0" smtClean="0"/>
              <a:t>Initial </a:t>
            </a:r>
            <a:r>
              <a:rPr lang="en-CA" dirty="0" err="1" smtClean="0"/>
              <a:t>startup</a:t>
            </a:r>
            <a:r>
              <a:rPr lang="en-CA" dirty="0" smtClean="0"/>
              <a:t> failures</a:t>
            </a:r>
          </a:p>
          <a:p>
            <a:pPr lvl="1"/>
            <a:r>
              <a:rPr lang="en-CA" dirty="0" smtClean="0"/>
              <a:t>Driver and service failures</a:t>
            </a:r>
          </a:p>
          <a:p>
            <a:pPr lvl="1"/>
            <a:r>
              <a:rPr lang="en-CA" dirty="0" smtClean="0"/>
              <a:t>Logon failures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Failures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 the problem software or hardware?</a:t>
            </a:r>
          </a:p>
          <a:p>
            <a:r>
              <a:rPr lang="en-CA" dirty="0" smtClean="0"/>
              <a:t>Failures during the POST are hardware failures.</a:t>
            </a:r>
          </a:p>
          <a:p>
            <a:r>
              <a:rPr lang="en-CA" dirty="0" smtClean="0"/>
              <a:t>Beep sequences will help you to determine the exact failure.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Startup Failures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Typically a “Non-system disk or disk error”</a:t>
            </a:r>
          </a:p>
          <a:p>
            <a:r>
              <a:rPr lang="en-CA" dirty="0" smtClean="0"/>
              <a:t>Errors before progress bar appears are usually:</a:t>
            </a:r>
          </a:p>
          <a:p>
            <a:pPr lvl="1"/>
            <a:r>
              <a:rPr lang="en-CA" dirty="0" smtClean="0"/>
              <a:t>Incorrect BIOS settings</a:t>
            </a:r>
          </a:p>
          <a:p>
            <a:pPr lvl="1"/>
            <a:r>
              <a:rPr lang="en-CA" dirty="0" smtClean="0"/>
              <a:t>Hardware faults</a:t>
            </a:r>
          </a:p>
          <a:p>
            <a:pPr lvl="1"/>
            <a:r>
              <a:rPr lang="en-CA" dirty="0" smtClean="0"/>
              <a:t>Missing </a:t>
            </a:r>
            <a:r>
              <a:rPr lang="en-CA" dirty="0" err="1" smtClean="0"/>
              <a:t>startup</a:t>
            </a:r>
            <a:r>
              <a:rPr lang="en-CA" dirty="0" smtClean="0"/>
              <a:t> files</a:t>
            </a:r>
          </a:p>
          <a:p>
            <a:pPr lvl="1"/>
            <a:r>
              <a:rPr lang="en-CA" dirty="0" smtClean="0"/>
              <a:t>Data corruption</a:t>
            </a:r>
          </a:p>
          <a:p>
            <a:r>
              <a:rPr lang="en-CA" dirty="0" smtClean="0"/>
              <a:t>Use recovery tools to fix or replace hardware component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Driver and Service Failures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The appearance of the progress bar indicates that the kernel has loaded successfully.</a:t>
            </a:r>
          </a:p>
          <a:p>
            <a:r>
              <a:rPr lang="en-CA" dirty="0" smtClean="0"/>
              <a:t>Problem occurring here is usually an issue with a driver or service that is trying to load.</a:t>
            </a:r>
          </a:p>
          <a:p>
            <a:r>
              <a:rPr lang="en-CA" dirty="0" smtClean="0"/>
              <a:t>Use Last Known Good Configuration or Safe Mode to get system running</a:t>
            </a:r>
          </a:p>
          <a:p>
            <a:r>
              <a:rPr lang="en-CA" dirty="0" smtClean="0"/>
              <a:t>Use Device Manager to help determine the problem and get the computer running normally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Primary function of a desktop technician.</a:t>
            </a:r>
          </a:p>
          <a:p>
            <a:r>
              <a:rPr lang="en-CA" dirty="0" smtClean="0"/>
              <a:t>Good </a:t>
            </a:r>
            <a:r>
              <a:rPr lang="en-CA" dirty="0" err="1" smtClean="0"/>
              <a:t>troubleshooters</a:t>
            </a:r>
            <a:r>
              <a:rPr lang="en-CA" dirty="0" smtClean="0"/>
              <a:t> are often intuitive.</a:t>
            </a:r>
          </a:p>
          <a:p>
            <a:r>
              <a:rPr lang="en-CA" dirty="0" smtClean="0"/>
              <a:t>In professional environments, it is good to have a standardized procedure.</a:t>
            </a:r>
          </a:p>
          <a:p>
            <a:r>
              <a:rPr lang="en-CA" dirty="0" smtClean="0"/>
              <a:t>Allows you to explain to the client, share your findings, and account for your time.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Logon Failures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the </a:t>
            </a:r>
            <a:r>
              <a:rPr lang="en-CA" dirty="0" err="1" smtClean="0"/>
              <a:t>startup</a:t>
            </a:r>
            <a:r>
              <a:rPr lang="en-CA" dirty="0" smtClean="0"/>
              <a:t> process fails after the user has supplied logon credentials, the problem is likely a program in the </a:t>
            </a:r>
            <a:r>
              <a:rPr lang="en-CA" dirty="0" err="1" smtClean="0"/>
              <a:t>startup</a:t>
            </a:r>
            <a:r>
              <a:rPr lang="en-CA" dirty="0" smtClean="0"/>
              <a:t> group.</a:t>
            </a:r>
          </a:p>
          <a:p>
            <a:r>
              <a:rPr lang="en-CA" dirty="0" smtClean="0"/>
              <a:t>Hold shift key when logging on to prevent programs from loading.</a:t>
            </a:r>
          </a:p>
          <a:p>
            <a:r>
              <a:rPr lang="en-CA" dirty="0" smtClean="0"/>
              <a:t>Use process of elimination to test programs.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Recovery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Alternate boot options</a:t>
            </a:r>
          </a:p>
          <a:p>
            <a:r>
              <a:rPr lang="en-US" dirty="0" smtClean="0"/>
              <a:t>Startup and Recovery Dialog box</a:t>
            </a:r>
          </a:p>
          <a:p>
            <a:r>
              <a:rPr lang="en-US" dirty="0" smtClean="0"/>
              <a:t>System Configuration tool</a:t>
            </a:r>
          </a:p>
          <a:p>
            <a:r>
              <a:rPr lang="en-US" dirty="0" smtClean="0"/>
              <a:t>Boot logging</a:t>
            </a:r>
          </a:p>
          <a:p>
            <a:r>
              <a:rPr lang="en-US" dirty="0" smtClean="0"/>
              <a:t>Windows RE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Alternate Boot Options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Get the system to boot so you have access to Windows tools to help you troubleshoot</a:t>
            </a:r>
          </a:p>
          <a:p>
            <a:r>
              <a:rPr lang="en-CA" dirty="0" smtClean="0"/>
              <a:t>Press F8 after POST to get to the Advanced Boot Options menu:</a:t>
            </a:r>
          </a:p>
          <a:p>
            <a:pPr lvl="1"/>
            <a:r>
              <a:rPr lang="en-CA" dirty="0" smtClean="0"/>
              <a:t>Last Known Good Configuration</a:t>
            </a:r>
          </a:p>
          <a:p>
            <a:pPr lvl="1"/>
            <a:r>
              <a:rPr lang="en-CA" dirty="0" smtClean="0"/>
              <a:t>Safe Mode</a:t>
            </a:r>
          </a:p>
          <a:p>
            <a:r>
              <a:rPr lang="en-CA" dirty="0" smtClean="0"/>
              <a:t>Press the </a:t>
            </a:r>
            <a:r>
              <a:rPr lang="en-CA" b="1" dirty="0" smtClean="0"/>
              <a:t>shift</a:t>
            </a:r>
            <a:r>
              <a:rPr lang="en-CA" dirty="0" smtClean="0"/>
              <a:t> key while logging on and hold it until the icons appear on the desktop to suppress </a:t>
            </a:r>
            <a:r>
              <a:rPr lang="en-CA" dirty="0" err="1" smtClean="0"/>
              <a:t>startup</a:t>
            </a:r>
            <a:r>
              <a:rPr lang="en-CA" dirty="0" smtClean="0"/>
              <a:t> applications.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Startup and Recovery Dialog Box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Provides basic controls that enable you to configure the </a:t>
            </a:r>
            <a:r>
              <a:rPr lang="en-CA" dirty="0" err="1" smtClean="0"/>
              <a:t>startup</a:t>
            </a:r>
            <a:r>
              <a:rPr lang="en-CA" dirty="0" smtClean="0"/>
              <a:t> process by modifying the BCD registry file</a:t>
            </a:r>
          </a:p>
          <a:p>
            <a:endParaRPr lang="en-CA" dirty="0"/>
          </a:p>
        </p:txBody>
      </p:sp>
      <p:pic>
        <p:nvPicPr>
          <p:cNvPr id="6147" name="Picture 3" descr="J:\Windows 7 book files from Wiley\Art_Files\70-680_Lesson11_Art\fg11-18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0" y="1724025"/>
            <a:ext cx="3810000" cy="4476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System Configuration Tool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CA" dirty="0" smtClean="0"/>
              <a:t>Enables you to exercise a great deal of control over the </a:t>
            </a:r>
            <a:r>
              <a:rPr lang="en-CA" dirty="0" err="1" smtClean="0"/>
              <a:t>startup</a:t>
            </a:r>
            <a:r>
              <a:rPr lang="en-CA" dirty="0" smtClean="0"/>
              <a:t> process.</a:t>
            </a:r>
          </a:p>
          <a:p>
            <a:r>
              <a:rPr lang="en-CA" dirty="0" smtClean="0"/>
              <a:t>Start, Run, type: </a:t>
            </a:r>
            <a:r>
              <a:rPr lang="en-CA" b="1" dirty="0" err="1" smtClean="0">
                <a:latin typeface="Courier New" pitchFamily="49" charset="0"/>
                <a:cs typeface="Courier New" pitchFamily="49" charset="0"/>
              </a:rPr>
              <a:t>msconfig</a:t>
            </a:r>
            <a:endParaRPr lang="en-CA" b="1" dirty="0" smtClean="0">
              <a:latin typeface="Courier New" pitchFamily="49" charset="0"/>
              <a:cs typeface="Courier New" pitchFamily="49" charset="0"/>
            </a:endParaRPr>
          </a:p>
          <a:p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6150" y="2895600"/>
            <a:ext cx="51244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Enable Boot Logging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Gathers information about the most recent </a:t>
            </a:r>
            <a:r>
              <a:rPr lang="en-CA" dirty="0" err="1" smtClean="0"/>
              <a:t>startup</a:t>
            </a:r>
            <a:r>
              <a:rPr lang="en-CA" dirty="0" smtClean="0"/>
              <a:t> process and saves it to a text file for later examination.</a:t>
            </a:r>
          </a:p>
          <a:p>
            <a:r>
              <a:rPr lang="en-CA" dirty="0" smtClean="0"/>
              <a:t>To enable:</a:t>
            </a:r>
          </a:p>
          <a:p>
            <a:pPr lvl="1"/>
            <a:r>
              <a:rPr lang="en-CA" dirty="0" smtClean="0"/>
              <a:t>When the POST completes, press the </a:t>
            </a:r>
            <a:r>
              <a:rPr lang="en-CA" i="1" dirty="0" smtClean="0"/>
              <a:t>F8</a:t>
            </a:r>
            <a:r>
              <a:rPr lang="en-CA" dirty="0" smtClean="0"/>
              <a:t> key repeatedly until the Advanced Boot Options menu appears.</a:t>
            </a:r>
          </a:p>
          <a:p>
            <a:pPr lvl="1"/>
            <a:r>
              <a:rPr lang="en-CA" dirty="0" smtClean="0"/>
              <a:t>Select </a:t>
            </a:r>
            <a:r>
              <a:rPr lang="en-CA" i="1" dirty="0" smtClean="0"/>
              <a:t>Enable Boot Logging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Windows 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Windows Recovery Environment (almost the same as Windows PE but with Recovery Tools)</a:t>
            </a:r>
          </a:p>
          <a:p>
            <a:r>
              <a:rPr lang="en-CA" dirty="0" smtClean="0"/>
              <a:t>Allows you to bypass all of the drivers, applications, and services that can be the source of a </a:t>
            </a:r>
            <a:r>
              <a:rPr lang="en-CA" dirty="0" err="1" smtClean="0"/>
              <a:t>startup</a:t>
            </a:r>
            <a:r>
              <a:rPr lang="en-CA" dirty="0" smtClean="0"/>
              <a:t> problem</a:t>
            </a:r>
          </a:p>
          <a:p>
            <a:r>
              <a:rPr lang="en-CA" dirty="0" smtClean="0"/>
              <a:t>To run: Boot with installation DVD, click </a:t>
            </a:r>
            <a:r>
              <a:rPr lang="en-CA" i="1" dirty="0" smtClean="0"/>
              <a:t>Repair Your Computer</a:t>
            </a:r>
            <a:r>
              <a:rPr lang="en-CA" dirty="0" smtClean="0"/>
              <a:t> when prompted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System Recovery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Startup</a:t>
            </a:r>
            <a:r>
              <a:rPr lang="en-CA" dirty="0" smtClean="0"/>
              <a:t> Repair</a:t>
            </a:r>
          </a:p>
          <a:p>
            <a:r>
              <a:rPr lang="en-CA" dirty="0" smtClean="0"/>
              <a:t>System Restore</a:t>
            </a:r>
          </a:p>
          <a:p>
            <a:r>
              <a:rPr lang="en-CA" dirty="0" smtClean="0"/>
              <a:t>System Image Recovery</a:t>
            </a:r>
          </a:p>
          <a:p>
            <a:r>
              <a:rPr lang="en-CA" dirty="0" smtClean="0"/>
              <a:t>Windows Memory Diagnostic tool</a:t>
            </a:r>
          </a:p>
          <a:p>
            <a:r>
              <a:rPr lang="en-CA" dirty="0" smtClean="0"/>
              <a:t>Command Prompt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BranchCache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feature in Windows 7 and Windows Server 2008 R2 that enables networks with computers at remote locations to conserve bandwidth by storing frequently accessed files on local drives.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Operational Modes</a:t>
            </a:r>
            <a:endParaRPr lang="en-C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476500"/>
            <a:ext cx="7999413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Procedure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Establish the symptoms</a:t>
            </a:r>
          </a:p>
          <a:p>
            <a:r>
              <a:rPr lang="en-CA" dirty="0" smtClean="0"/>
              <a:t>Identify the affected areas</a:t>
            </a:r>
          </a:p>
          <a:p>
            <a:r>
              <a:rPr lang="en-CA" dirty="0" smtClean="0"/>
              <a:t>Establish what has changed</a:t>
            </a:r>
          </a:p>
          <a:p>
            <a:r>
              <a:rPr lang="en-CA" dirty="0" smtClean="0"/>
              <a:t>Select the most probable cause</a:t>
            </a:r>
          </a:p>
          <a:p>
            <a:r>
              <a:rPr lang="en-CA" dirty="0" smtClean="0"/>
              <a:t>Implement a solution</a:t>
            </a:r>
          </a:p>
          <a:p>
            <a:r>
              <a:rPr lang="en-CA" dirty="0" smtClean="0"/>
              <a:t>Test the result</a:t>
            </a:r>
          </a:p>
          <a:p>
            <a:r>
              <a:rPr lang="en-CA" b="1" dirty="0" smtClean="0"/>
              <a:t>Document the solution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Backup and Restore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5029200"/>
          </a:xfrm>
        </p:spPr>
        <p:txBody>
          <a:bodyPr/>
          <a:lstStyle/>
          <a:p>
            <a:r>
              <a:rPr lang="en-US" sz="2400" dirty="0" smtClean="0"/>
              <a:t>Wizard-based</a:t>
            </a:r>
          </a:p>
          <a:p>
            <a:r>
              <a:rPr lang="en-US" sz="2400" dirty="0" smtClean="0"/>
              <a:t>Creates backup of files and folders to a network share, DVD, CD, or other hard disk</a:t>
            </a:r>
          </a:p>
          <a:p>
            <a:r>
              <a:rPr lang="en-US" sz="2400" dirty="0" smtClean="0"/>
              <a:t>Creates a backup of the entire drive using an  image-based utility called System Image Backup</a:t>
            </a:r>
          </a:p>
          <a:p>
            <a:r>
              <a:rPr lang="en-US" sz="2400" dirty="0" smtClean="0"/>
              <a:t>Restore files and folders that were previously backed up</a:t>
            </a:r>
            <a:endParaRPr lang="en-CA" sz="2400" dirty="0"/>
          </a:p>
        </p:txBody>
      </p:sp>
      <p:pic>
        <p:nvPicPr>
          <p:cNvPr id="9220" name="Picture 4" descr="J:\Windows 7 book files from Wiley\Art_Files\70-680_Lesson11_Art\fg11-27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226" y="2057400"/>
            <a:ext cx="4219574" cy="34529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Job Status</a:t>
            </a:r>
            <a:endParaRPr lang="en-CA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28788" y="1666875"/>
            <a:ext cx="56864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System Image Backup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an image of an entire drive</a:t>
            </a:r>
          </a:p>
          <a:p>
            <a:r>
              <a:rPr lang="en-US" dirty="0" smtClean="0"/>
              <a:t>Saves the information to a virtual hard disk (VHD) on the backup device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System Repair Disk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Bootable disk</a:t>
            </a:r>
          </a:p>
          <a:p>
            <a:r>
              <a:rPr lang="en-US" dirty="0" smtClean="0"/>
              <a:t>Contains recovery tools</a:t>
            </a:r>
            <a:endParaRPr lang="en-CA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276600"/>
            <a:ext cx="43910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Skills Summary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It is important to have a set troubleshooting procedure.</a:t>
            </a:r>
            <a:endParaRPr lang="en-CA" sz="2800" dirty="0" smtClean="0"/>
          </a:p>
          <a:p>
            <a:pPr lvl="0"/>
            <a:r>
              <a:rPr lang="en-US" sz="2800" dirty="0" smtClean="0"/>
              <a:t>Remote Assistance is a feature that enables an administrator, trainer, or desktop technician at one location to connect to a distant user’s computer.</a:t>
            </a:r>
            <a:endParaRPr lang="en-CA" sz="2800" dirty="0" smtClean="0"/>
          </a:p>
          <a:p>
            <a:pPr lvl="0"/>
            <a:r>
              <a:rPr lang="en-US" sz="2800" dirty="0" smtClean="0"/>
              <a:t>Remote Desktop is an administrative feature that enables users to access computers from remote locations, with no interaction required at the remote site.</a:t>
            </a:r>
            <a:endParaRPr lang="en-CA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Skills Summary (cont.)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 smtClean="0"/>
              <a:t>Windows RE contains a set of troubleshooting tools to repair Windows 7.</a:t>
            </a:r>
            <a:endParaRPr lang="en-CA" sz="2800" dirty="0" smtClean="0"/>
          </a:p>
          <a:p>
            <a:pPr lvl="0"/>
            <a:r>
              <a:rPr lang="en-US" sz="2800" dirty="0" err="1" smtClean="0"/>
              <a:t>BranchCache</a:t>
            </a:r>
            <a:r>
              <a:rPr lang="en-US" sz="2800" dirty="0" smtClean="0"/>
              <a:t> is a new feature in Windows 7 and Windows Server 2008 R2 that enables networks with computers at remote locations to conserve bandwidth by </a:t>
            </a:r>
            <a:r>
              <a:rPr lang="en-US" sz="2800" smtClean="0"/>
              <a:t>storing frequently accessed </a:t>
            </a:r>
            <a:r>
              <a:rPr lang="en-US" sz="2800" dirty="0" smtClean="0"/>
              <a:t>files on </a:t>
            </a:r>
            <a:r>
              <a:rPr lang="en-US" sz="2800" smtClean="0"/>
              <a:t>local drives.</a:t>
            </a:r>
            <a:endParaRPr lang="en-CA" sz="2800" dirty="0" smtClean="0"/>
          </a:p>
          <a:p>
            <a:pPr eaLnBrk="1" hangingPunct="1"/>
            <a:endParaRPr lang="en-US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Troubleshooting Tools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Troubleshooting requires the right tools and the ability to use them properly.</a:t>
            </a:r>
          </a:p>
          <a:p>
            <a:r>
              <a:rPr lang="en-CA" dirty="0" smtClean="0"/>
              <a:t>We have discussed many tools in this course that can and will be used to troubleshoot. See table 11-1 for a complete list of all the tools discussed to date in class.</a:t>
            </a:r>
          </a:p>
          <a:p>
            <a:r>
              <a:rPr lang="en-CA" dirty="0" smtClean="0"/>
              <a:t>More tools specifically for troubleshooting:</a:t>
            </a:r>
          </a:p>
          <a:p>
            <a:pPr lvl="1"/>
            <a:r>
              <a:rPr lang="en-CA" dirty="0" smtClean="0"/>
              <a:t>Remote Assistance and Remote Desktop</a:t>
            </a:r>
          </a:p>
          <a:p>
            <a:pPr lvl="1"/>
            <a:r>
              <a:rPr lang="en-CA" dirty="0" smtClean="0"/>
              <a:t>Windows RE — System Recovery Tools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Remote Access Technologies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Management Console</a:t>
            </a:r>
          </a:p>
          <a:p>
            <a:pPr lvl="1"/>
            <a:r>
              <a:rPr lang="en-US" sz="2800" dirty="0" smtClean="0"/>
              <a:t>Redirecting a snap-in/creating a remote console</a:t>
            </a:r>
          </a:p>
          <a:p>
            <a:r>
              <a:rPr lang="en-US" dirty="0" smtClean="0"/>
              <a:t>Remote Assistance</a:t>
            </a:r>
          </a:p>
          <a:p>
            <a:r>
              <a:rPr lang="en-US" dirty="0" smtClean="0"/>
              <a:t>Remote Desktop</a:t>
            </a:r>
          </a:p>
          <a:p>
            <a:r>
              <a:rPr lang="en-US" dirty="0" smtClean="0"/>
              <a:t>Windows Remote Management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Microsoft Management Console (MMC)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Redirecting a Snap-In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Creating a Remote Console</a:t>
            </a:r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5488" y="2319338"/>
            <a:ext cx="515302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Remote Assistance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Enables a person at one location to connect to a computer at another location, to view, chat with, or completely take control of the system:</a:t>
            </a:r>
          </a:p>
          <a:p>
            <a:pPr lvl="1"/>
            <a:r>
              <a:rPr lang="en-CA" dirty="0" smtClean="0"/>
              <a:t>Technical support</a:t>
            </a:r>
          </a:p>
          <a:p>
            <a:pPr lvl="1"/>
            <a:r>
              <a:rPr lang="en-CA" dirty="0" smtClean="0"/>
              <a:t>Troubleshooting</a:t>
            </a:r>
          </a:p>
          <a:p>
            <a:pPr lvl="1"/>
            <a:r>
              <a:rPr lang="en-CA" dirty="0" smtClean="0"/>
              <a:t>Training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Configure Remote Assistance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650" y="1676400"/>
            <a:ext cx="40767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2169</Words>
  <Application>Microsoft Office PowerPoint</Application>
  <PresentationFormat>On-screen Show (4:3)</PresentationFormat>
  <Paragraphs>266</Paragraphs>
  <Slides>45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Custom Design</vt:lpstr>
      <vt:lpstr>Administering Windows 7</vt:lpstr>
      <vt:lpstr>Objectives</vt:lpstr>
      <vt:lpstr>Troubleshooting</vt:lpstr>
      <vt:lpstr>Troubleshooting Procedure</vt:lpstr>
      <vt:lpstr>Using Troubleshooting Tools</vt:lpstr>
      <vt:lpstr>Using Remote Access Technologies</vt:lpstr>
      <vt:lpstr>Using Microsoft Management Console (MMC)</vt:lpstr>
      <vt:lpstr>Using Remote Assistance</vt:lpstr>
      <vt:lpstr>Configure Remote Assistance</vt:lpstr>
      <vt:lpstr>Creating an Invitation</vt:lpstr>
      <vt:lpstr>Securing Remote Assistance</vt:lpstr>
      <vt:lpstr>Remote Desktop</vt:lpstr>
      <vt:lpstr>Using the Remote Desktop Connection Client</vt:lpstr>
      <vt:lpstr>Using Windows Remote Management</vt:lpstr>
      <vt:lpstr>Using WinRS.exe</vt:lpstr>
      <vt:lpstr>PowerShell Remote Commands</vt:lpstr>
      <vt:lpstr>Understanding the Windows 7 Startup Process</vt:lpstr>
      <vt:lpstr>Power-on self–test (POST) phase</vt:lpstr>
      <vt:lpstr>Initial startup phase</vt:lpstr>
      <vt:lpstr>Windows Boot Manager phase – Reads BCD</vt:lpstr>
      <vt:lpstr>Windows Boot Loader phase</vt:lpstr>
      <vt:lpstr>Kernel Load Phase</vt:lpstr>
      <vt:lpstr>Kernel Load Phase</vt:lpstr>
      <vt:lpstr>Logon phase</vt:lpstr>
      <vt:lpstr>Logon phase</vt:lpstr>
      <vt:lpstr>Troubleshooting Startup Failures</vt:lpstr>
      <vt:lpstr>POST Failures</vt:lpstr>
      <vt:lpstr>Initial Startup Failures</vt:lpstr>
      <vt:lpstr>Driver and Service Failures</vt:lpstr>
      <vt:lpstr>Logon Failures</vt:lpstr>
      <vt:lpstr>Using Recovery Tools</vt:lpstr>
      <vt:lpstr>Using Alternate Boot Options</vt:lpstr>
      <vt:lpstr>Using Startup and Recovery Dialog Box</vt:lpstr>
      <vt:lpstr>Using the System Configuration Tool</vt:lpstr>
      <vt:lpstr>Enable Boot Logging</vt:lpstr>
      <vt:lpstr>Using Windows RE</vt:lpstr>
      <vt:lpstr>Using the System Recovery Tools</vt:lpstr>
      <vt:lpstr>Using BranchCache</vt:lpstr>
      <vt:lpstr>Two Operational Modes</vt:lpstr>
      <vt:lpstr>Using Backup and Restore</vt:lpstr>
      <vt:lpstr>Backup Job Status</vt:lpstr>
      <vt:lpstr>Creating a System Image Backup</vt:lpstr>
      <vt:lpstr>Creating a System Repair Disk</vt:lpstr>
      <vt:lpstr>Skills Summary</vt:lpstr>
      <vt:lpstr>Skills Summary (cont.)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70-680_Lesson02</dc:title>
  <dc:subject>Installing Windows 7</dc:subject>
  <dc:creator>Katherine James</dc:creator>
  <cp:lastModifiedBy>John Putz</cp:lastModifiedBy>
  <cp:revision>374</cp:revision>
  <dcterms:created xsi:type="dcterms:W3CDTF">2007-01-10T19:14:18Z</dcterms:created>
  <dcterms:modified xsi:type="dcterms:W3CDTF">2011-08-21T16:09:20Z</dcterms:modified>
</cp:coreProperties>
</file>